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32397700" cy="431927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76785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7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ia e Data"/>
          <p:cNvSpPr txBox="1"/>
          <p:nvPr>
            <p:ph type="body" sz="quarter" idx="21" hasCustomPrompt="1"/>
          </p:nvPr>
        </p:nvSpPr>
        <p:spPr>
          <a:xfrm>
            <a:off x="6305705" y="26098732"/>
            <a:ext cx="19777003" cy="573371"/>
          </a:xfrm>
          <a:prstGeom prst="rect">
            <a:avLst/>
          </a:prstGeom>
        </p:spPr>
        <p:txBody>
          <a:bodyPr lIns="41154" tIns="41154" rIns="41154" bIns="41154"/>
          <a:lstStyle>
            <a:lvl1pPr defTabSz="1039824">
              <a:defRPr sz="4480"/>
            </a:lvl1pPr>
          </a:lstStyle>
          <a:p>
            <a:pPr/>
            <a:r>
              <a:t>Autoria e Data</a:t>
            </a:r>
          </a:p>
        </p:txBody>
      </p:sp>
      <p:sp>
        <p:nvSpPr>
          <p:cNvPr id="12" name="Título da Apresentação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da Apresentação</a:t>
            </a:r>
          </a:p>
        </p:txBody>
      </p:sp>
      <p:sp>
        <p:nvSpPr>
          <p:cNvPr id="13" name="Nível de Corpo Um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Subtítulo da Apresentação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ível de Corpo Um…"/>
          <p:cNvSpPr txBox="1"/>
          <p:nvPr>
            <p:ph type="body" sz="quarter" idx="1" hasCustomPrompt="1"/>
          </p:nvPr>
        </p:nvSpPr>
        <p:spPr>
          <a:xfrm>
            <a:off x="6310349" y="19852636"/>
            <a:ext cx="19777002" cy="3487429"/>
          </a:xfrm>
          <a:prstGeom prst="rect">
            <a:avLst/>
          </a:prstGeom>
        </p:spPr>
        <p:txBody>
          <a:bodyPr anchor="ctr"/>
          <a:lstStyle>
            <a:lvl1pPr algn="ctr" defTabSz="7678509">
              <a:lnSpc>
                <a:spcPct val="80000"/>
              </a:lnSpc>
              <a:defRPr b="0" spc="-728" sz="36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7678509">
              <a:lnSpc>
                <a:spcPct val="80000"/>
              </a:lnSpc>
              <a:defRPr b="0" spc="-728" sz="36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7678509">
              <a:lnSpc>
                <a:spcPct val="80000"/>
              </a:lnSpc>
              <a:defRPr b="0" spc="-728" sz="36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7678509">
              <a:lnSpc>
                <a:spcPct val="80000"/>
              </a:lnSpc>
              <a:defRPr b="0" spc="-728" sz="36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7678509">
              <a:lnSpc>
                <a:spcPct val="80000"/>
              </a:lnSpc>
              <a:defRPr b="0" spc="-728" sz="36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Declaração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t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ível de Corpo Um…"/>
          <p:cNvSpPr txBox="1"/>
          <p:nvPr>
            <p:ph type="body" sz="quarter" idx="1" hasCustomPrompt="1"/>
          </p:nvPr>
        </p:nvSpPr>
        <p:spPr>
          <a:xfrm>
            <a:off x="6310349" y="16391669"/>
            <a:ext cx="19777002" cy="6518447"/>
          </a:xfrm>
          <a:prstGeom prst="rect">
            <a:avLst/>
          </a:prstGeom>
        </p:spPr>
        <p:txBody>
          <a:bodyPr anchor="b"/>
          <a:lstStyle>
            <a:lvl1pPr algn="ctr" defTabSz="7678509">
              <a:lnSpc>
                <a:spcPct val="80000"/>
              </a:lnSpc>
              <a:defRPr spc="-785" sz="78600"/>
            </a:lvl1pPr>
            <a:lvl2pPr algn="ctr" defTabSz="7678509">
              <a:lnSpc>
                <a:spcPct val="80000"/>
              </a:lnSpc>
              <a:defRPr spc="-785" sz="78600"/>
            </a:lvl2pPr>
            <a:lvl3pPr algn="ctr" defTabSz="7678509">
              <a:lnSpc>
                <a:spcPct val="80000"/>
              </a:lnSpc>
              <a:defRPr spc="-785" sz="78600"/>
            </a:lvl3pPr>
            <a:lvl4pPr algn="ctr" defTabSz="7678509">
              <a:lnSpc>
                <a:spcPct val="80000"/>
              </a:lnSpc>
              <a:defRPr spc="-785" sz="78600"/>
            </a:lvl4pPr>
            <a:lvl5pPr algn="ctr" defTabSz="7678509">
              <a:lnSpc>
                <a:spcPct val="80000"/>
              </a:lnSpc>
              <a:defRPr spc="-785" sz="78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Informações do fato"/>
          <p:cNvSpPr txBox="1"/>
          <p:nvPr>
            <p:ph type="body" sz="quarter" idx="21" hasCustomPrompt="1"/>
          </p:nvPr>
        </p:nvSpPr>
        <p:spPr>
          <a:xfrm>
            <a:off x="6310349" y="22860311"/>
            <a:ext cx="19777002" cy="841434"/>
          </a:xfrm>
          <a:prstGeom prst="rect">
            <a:avLst/>
          </a:prstGeom>
        </p:spPr>
        <p:txBody>
          <a:bodyPr lIns="41154" tIns="41154" rIns="41154" bIns="41154"/>
          <a:lstStyle>
            <a:lvl1pPr algn="ctr" defTabSz="1039824">
              <a:defRPr sz="6880"/>
            </a:lvl1pPr>
          </a:lstStyle>
          <a:p>
            <a:pPr/>
            <a:r>
              <a:t>Informações do fato</a:t>
            </a:r>
          </a:p>
        </p:txBody>
      </p:sp>
      <p:sp>
        <p:nvSpPr>
          <p:cNvPr id="10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ribuição"/>
          <p:cNvSpPr txBox="1"/>
          <p:nvPr>
            <p:ph type="body" sz="quarter" idx="21" hasCustomPrompt="1"/>
          </p:nvPr>
        </p:nvSpPr>
        <p:spPr>
          <a:xfrm>
            <a:off x="7411694" y="25032597"/>
            <a:ext cx="18182898" cy="573371"/>
          </a:xfrm>
          <a:prstGeom prst="rect">
            <a:avLst/>
          </a:prstGeom>
        </p:spPr>
        <p:txBody>
          <a:bodyPr lIns="41154" tIns="41154" rIns="41154" bIns="41154"/>
          <a:lstStyle>
            <a:lvl1pPr defTabSz="1039824">
              <a:defRPr sz="4480"/>
            </a:lvl1pPr>
          </a:lstStyle>
          <a:p>
            <a:pPr/>
            <a:r>
              <a:t>Atribuição</a:t>
            </a:r>
          </a:p>
        </p:txBody>
      </p:sp>
      <p:sp>
        <p:nvSpPr>
          <p:cNvPr id="116" name="Nível de Corpo Um…"/>
          <p:cNvSpPr txBox="1"/>
          <p:nvPr>
            <p:ph type="body" sz="quarter" idx="1" hasCustomPrompt="1"/>
          </p:nvPr>
        </p:nvSpPr>
        <p:spPr>
          <a:xfrm>
            <a:off x="6803108" y="19869754"/>
            <a:ext cx="18791484" cy="3453193"/>
          </a:xfrm>
          <a:prstGeom prst="rect">
            <a:avLst/>
          </a:prstGeom>
        </p:spPr>
        <p:txBody>
          <a:bodyPr/>
          <a:lstStyle>
            <a:lvl1pPr marL="2012015" indent="-1479749" defTabSz="7678509">
              <a:lnSpc>
                <a:spcPct val="90000"/>
              </a:lnSpc>
              <a:defRPr b="0" spc="-532" sz="26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012015" indent="-1022549" defTabSz="7678509">
              <a:lnSpc>
                <a:spcPct val="90000"/>
              </a:lnSpc>
              <a:defRPr b="0" spc="-532" sz="26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2012015" indent="-565349" defTabSz="7678509">
              <a:lnSpc>
                <a:spcPct val="90000"/>
              </a:lnSpc>
              <a:defRPr b="0" spc="-532" sz="26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012015" indent="-108149" defTabSz="7678509">
              <a:lnSpc>
                <a:spcPct val="90000"/>
              </a:lnSpc>
              <a:defRPr b="0" spc="-532" sz="26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12015" indent="349050" defTabSz="7678509">
              <a:lnSpc>
                <a:spcPct val="90000"/>
              </a:lnSpc>
              <a:defRPr b="0" spc="-532" sz="26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“Citação Notável”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gela de salada com arroz frito, ovos cozidos e hashis"/>
          <p:cNvSpPr/>
          <p:nvPr>
            <p:ph type="pic" sz="quarter" idx="21"/>
          </p:nvPr>
        </p:nvSpPr>
        <p:spPr>
          <a:xfrm>
            <a:off x="19411184" y="16337725"/>
            <a:ext cx="6696239" cy="5355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Tigelas com bolinhos de salmão, salada e hummus "/>
          <p:cNvSpPr/>
          <p:nvPr>
            <p:ph type="pic" sz="quarter" idx="22"/>
          </p:nvPr>
        </p:nvSpPr>
        <p:spPr>
          <a:xfrm>
            <a:off x="17376323" y="19004190"/>
            <a:ext cx="9396935" cy="109368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Tigela de massa pappardelle com creme de ervas, avelãs assadas e queijo parmesão ralado"/>
          <p:cNvSpPr/>
          <p:nvPr>
            <p:ph type="pic" sz="quarter" idx="23"/>
          </p:nvPr>
        </p:nvSpPr>
        <p:spPr>
          <a:xfrm>
            <a:off x="5098579" y="15869022"/>
            <a:ext cx="14952786" cy="112145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gela de salada com arroz frito, ovos cozidos e hashis"/>
          <p:cNvSpPr/>
          <p:nvPr>
            <p:ph type="pic" sz="half" idx="21"/>
          </p:nvPr>
        </p:nvSpPr>
        <p:spPr>
          <a:xfrm>
            <a:off x="4023991" y="10450352"/>
            <a:ext cx="24349718" cy="194797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acates e limões"/>
          <p:cNvSpPr/>
          <p:nvPr>
            <p:ph type="pic" sz="half" idx="21"/>
          </p:nvPr>
        </p:nvSpPr>
        <p:spPr>
          <a:xfrm>
            <a:off x="4184036" y="14257139"/>
            <a:ext cx="24075355" cy="14419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ítulo da Apresentação"/>
          <p:cNvSpPr txBox="1"/>
          <p:nvPr>
            <p:ph type="title" hasCustomPrompt="1"/>
          </p:nvPr>
        </p:nvSpPr>
        <p:spPr>
          <a:xfrm>
            <a:off x="6310349" y="21836417"/>
            <a:ext cx="19777002" cy="4184037"/>
          </a:xfrm>
          <a:prstGeom prst="rect">
            <a:avLst/>
          </a:prstGeom>
        </p:spPr>
        <p:txBody>
          <a:bodyPr/>
          <a:lstStyle/>
          <a:p>
            <a:pPr/>
            <a:r>
              <a:t>Título da Apresentação</a:t>
            </a:r>
          </a:p>
        </p:txBody>
      </p:sp>
      <p:sp>
        <p:nvSpPr>
          <p:cNvPr id="23" name="Autoria e Data"/>
          <p:cNvSpPr txBox="1"/>
          <p:nvPr>
            <p:ph type="body" sz="quarter" idx="22" hasCustomPrompt="1"/>
          </p:nvPr>
        </p:nvSpPr>
        <p:spPr>
          <a:xfrm>
            <a:off x="6311421" y="16418861"/>
            <a:ext cx="19774859" cy="573371"/>
          </a:xfrm>
          <a:prstGeom prst="rect">
            <a:avLst/>
          </a:prstGeom>
        </p:spPr>
        <p:txBody>
          <a:bodyPr lIns="41154" tIns="41154" rIns="41154" bIns="41154"/>
          <a:lstStyle>
            <a:lvl1pPr defTabSz="1039824">
              <a:defRPr sz="4480"/>
            </a:lvl1pPr>
          </a:lstStyle>
          <a:p>
            <a:pPr/>
            <a:r>
              <a:t>Autoria e Data</a:t>
            </a:r>
          </a:p>
        </p:txBody>
      </p:sp>
      <p:sp>
        <p:nvSpPr>
          <p:cNvPr id="24" name="Nível de Corpo Um…"/>
          <p:cNvSpPr txBox="1"/>
          <p:nvPr>
            <p:ph type="body" sz="quarter" idx="1" hasCustomPrompt="1"/>
          </p:nvPr>
        </p:nvSpPr>
        <p:spPr>
          <a:xfrm>
            <a:off x="6310349" y="25873741"/>
            <a:ext cx="19777002" cy="1005414"/>
          </a:xfrm>
          <a:prstGeom prst="rect">
            <a:avLst/>
          </a:prstGeom>
        </p:spPr>
        <p:txBody>
          <a:bodyPr/>
          <a:lstStyle/>
          <a:p>
            <a:pPr/>
            <a:r>
              <a:t>Subtítulo da Apresentação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gelas com bolinhos de salmão, salada e hummus"/>
          <p:cNvSpPr/>
          <p:nvPr>
            <p:ph type="pic" sz="quarter" idx="21"/>
          </p:nvPr>
        </p:nvSpPr>
        <p:spPr>
          <a:xfrm>
            <a:off x="15101397" y="15240272"/>
            <a:ext cx="10932068" cy="1272358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ítulo do Slide"/>
          <p:cNvSpPr txBox="1"/>
          <p:nvPr>
            <p:ph type="title" hasCustomPrompt="1"/>
          </p:nvPr>
        </p:nvSpPr>
        <p:spPr>
          <a:xfrm>
            <a:off x="6310349" y="16566360"/>
            <a:ext cx="8802481" cy="5294877"/>
          </a:xfrm>
          <a:prstGeom prst="rect">
            <a:avLst/>
          </a:prstGeom>
        </p:spPr>
        <p:txBody>
          <a:bodyPr/>
          <a:lstStyle>
            <a:lvl1pPr>
              <a:defRPr spc="-532" sz="26600"/>
            </a:lvl1pPr>
          </a:lstStyle>
          <a:p>
            <a:pPr/>
            <a:r>
              <a:t>Título do Slide</a:t>
            </a:r>
          </a:p>
        </p:txBody>
      </p:sp>
      <p:sp>
        <p:nvSpPr>
          <p:cNvPr id="34" name="Nível de Corpo Um…"/>
          <p:cNvSpPr txBox="1"/>
          <p:nvPr>
            <p:ph type="body" sz="quarter" idx="1" hasCustomPrompt="1"/>
          </p:nvPr>
        </p:nvSpPr>
        <p:spPr>
          <a:xfrm>
            <a:off x="6310349" y="21778697"/>
            <a:ext cx="8802481" cy="4847641"/>
          </a:xfrm>
          <a:prstGeom prst="rect">
            <a:avLst/>
          </a:prstGeom>
        </p:spPr>
        <p:txBody>
          <a:bodyPr/>
          <a:lstStyle/>
          <a:p>
            <a:pPr/>
            <a:r>
              <a:t>Subtítulo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úmero do Slide"/>
          <p:cNvSpPr txBox="1"/>
          <p:nvPr>
            <p:ph type="sldNum" sz="quarter" idx="2"/>
          </p:nvPr>
        </p:nvSpPr>
        <p:spPr>
          <a:xfrm>
            <a:off x="15745721" y="26616489"/>
            <a:ext cx="895009" cy="9224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o Slide"/>
          <p:cNvSpPr txBox="1"/>
          <p:nvPr>
            <p:ph type="title" hasCustomPrompt="1"/>
          </p:nvPr>
        </p:nvSpPr>
        <p:spPr>
          <a:xfrm>
            <a:off x="6310349" y="16394884"/>
            <a:ext cx="19777002" cy="1290050"/>
          </a:xfrm>
          <a:prstGeom prst="rect">
            <a:avLst/>
          </a:prstGeom>
        </p:spPr>
        <p:txBody>
          <a:bodyPr anchor="t"/>
          <a:lstStyle>
            <a:lvl1pPr>
              <a:defRPr spc="-532" sz="26600"/>
            </a:lvl1pPr>
          </a:lstStyle>
          <a:p>
            <a:pPr/>
            <a:r>
              <a:t>Título do Slide</a:t>
            </a:r>
          </a:p>
        </p:txBody>
      </p:sp>
      <p:sp>
        <p:nvSpPr>
          <p:cNvPr id="43" name="Subtítulo do Slide"/>
          <p:cNvSpPr txBox="1"/>
          <p:nvPr>
            <p:ph type="body" sz="quarter" idx="21" hasCustomPrompt="1"/>
          </p:nvPr>
        </p:nvSpPr>
        <p:spPr>
          <a:xfrm>
            <a:off x="6310349" y="17559182"/>
            <a:ext cx="19777002" cy="841434"/>
          </a:xfrm>
          <a:prstGeom prst="rect">
            <a:avLst/>
          </a:prstGeom>
        </p:spPr>
        <p:txBody>
          <a:bodyPr lIns="41154" tIns="41154" rIns="41154" bIns="41154"/>
          <a:lstStyle>
            <a:lvl1pPr defTabSz="1039824">
              <a:defRPr sz="6880"/>
            </a:lvl1pPr>
          </a:lstStyle>
          <a:p>
            <a:pPr/>
            <a:r>
              <a:t>Subtítulo do Slide</a:t>
            </a:r>
          </a:p>
        </p:txBody>
      </p:sp>
      <p:sp>
        <p:nvSpPr>
          <p:cNvPr id="44" name="Nível de Corpo Um…"/>
          <p:cNvSpPr txBox="1"/>
          <p:nvPr>
            <p:ph type="body" sz="quarter" idx="1" hasCustomPrompt="1"/>
          </p:nvPr>
        </p:nvSpPr>
        <p:spPr>
          <a:xfrm>
            <a:off x="6310349" y="19247436"/>
            <a:ext cx="19777002" cy="7431576"/>
          </a:xfrm>
          <a:prstGeom prst="rect">
            <a:avLst/>
          </a:prstGeom>
        </p:spPr>
        <p:txBody>
          <a:bodyPr/>
          <a:lstStyle>
            <a:lvl1pPr marL="19050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b="0" sz="15000"/>
            </a:lvl1pPr>
            <a:lvl2pPr marL="25146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b="0" sz="15000"/>
            </a:lvl2pPr>
            <a:lvl3pPr marL="31242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b="0" sz="15000"/>
            </a:lvl3pPr>
            <a:lvl4pPr marL="37338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b="0" sz="15000"/>
            </a:lvl4pPr>
            <a:lvl5pPr marL="43434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b="0" sz="15000"/>
            </a:lvl5pPr>
          </a:lstStyle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ível de Corpo Um…"/>
          <p:cNvSpPr txBox="1"/>
          <p:nvPr>
            <p:ph type="body" sz="quarter" idx="1" hasCustomPrompt="1"/>
          </p:nvPr>
        </p:nvSpPr>
        <p:spPr>
          <a:xfrm>
            <a:off x="6310349" y="19247436"/>
            <a:ext cx="19777002" cy="7431576"/>
          </a:xfrm>
          <a:prstGeom prst="rect">
            <a:avLst/>
          </a:prstGeom>
        </p:spPr>
        <p:txBody>
          <a:bodyPr numCol="2" spcCol="988850"/>
          <a:lstStyle>
            <a:lvl1pPr marL="19050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b="0" sz="15000"/>
            </a:lvl1pPr>
            <a:lvl2pPr marL="25146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b="0" sz="15000"/>
            </a:lvl2pPr>
            <a:lvl3pPr marL="31242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b="0" sz="15000"/>
            </a:lvl3pPr>
            <a:lvl4pPr marL="37338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b="0" sz="15000"/>
            </a:lvl4pPr>
            <a:lvl5pPr marL="43434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b="0" sz="15000"/>
            </a:lvl5pPr>
          </a:lstStyle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o Slide"/>
          <p:cNvSpPr txBox="1"/>
          <p:nvPr>
            <p:ph type="body" sz="quarter" idx="21" hasCustomPrompt="1"/>
          </p:nvPr>
        </p:nvSpPr>
        <p:spPr>
          <a:xfrm>
            <a:off x="6310349" y="17559182"/>
            <a:ext cx="8802481" cy="841434"/>
          </a:xfrm>
          <a:prstGeom prst="rect">
            <a:avLst/>
          </a:prstGeom>
        </p:spPr>
        <p:txBody>
          <a:bodyPr lIns="41154" tIns="41154" rIns="41154" bIns="41154"/>
          <a:lstStyle>
            <a:lvl1pPr defTabSz="1039824">
              <a:defRPr sz="6880"/>
            </a:lvl1pPr>
          </a:lstStyle>
          <a:p>
            <a:pPr/>
            <a:r>
              <a:t>Subtítulo do Slide</a:t>
            </a:r>
          </a:p>
        </p:txBody>
      </p:sp>
      <p:sp>
        <p:nvSpPr>
          <p:cNvPr id="61" name="Nível de Corpo Um…"/>
          <p:cNvSpPr txBox="1"/>
          <p:nvPr>
            <p:ph type="body" sz="quarter" idx="1" hasCustomPrompt="1"/>
          </p:nvPr>
        </p:nvSpPr>
        <p:spPr>
          <a:xfrm>
            <a:off x="6310349" y="19247436"/>
            <a:ext cx="8802481" cy="7432132"/>
          </a:xfrm>
          <a:prstGeom prst="rect">
            <a:avLst/>
          </a:prstGeom>
        </p:spPr>
        <p:txBody>
          <a:bodyPr/>
          <a:lstStyle>
            <a:lvl1pPr marL="19050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b="0" sz="15000"/>
            </a:lvl1pPr>
            <a:lvl2pPr marL="25146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b="0" sz="15000"/>
            </a:lvl2pPr>
            <a:lvl3pPr marL="31242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b="0" sz="15000"/>
            </a:lvl3pPr>
            <a:lvl4pPr marL="37338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b="0" sz="15000"/>
            </a:lvl4pPr>
            <a:lvl5pPr marL="4343400" indent="-1905000" defTabSz="7678509">
              <a:lnSpc>
                <a:spcPct val="90000"/>
              </a:lnSpc>
              <a:spcBef>
                <a:spcPts val="14100"/>
              </a:spcBef>
              <a:buSzPct val="123000"/>
              <a:buChar char="•"/>
              <a:defRPr b="0" sz="15000"/>
            </a:lvl5pPr>
          </a:lstStyle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Tigela de massa pappardelle com creme de ervas, avelãs assadas e queijo parmesão ralado"/>
          <p:cNvSpPr/>
          <p:nvPr>
            <p:ph type="pic" sz="quarter" idx="22"/>
          </p:nvPr>
        </p:nvSpPr>
        <p:spPr>
          <a:xfrm>
            <a:off x="16198850" y="15056586"/>
            <a:ext cx="9826727" cy="131023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ítulo do Slide"/>
          <p:cNvSpPr txBox="1"/>
          <p:nvPr>
            <p:ph type="title" hasCustomPrompt="1"/>
          </p:nvPr>
        </p:nvSpPr>
        <p:spPr>
          <a:xfrm>
            <a:off x="6310349" y="16394884"/>
            <a:ext cx="8802481" cy="1291794"/>
          </a:xfrm>
          <a:prstGeom prst="rect">
            <a:avLst/>
          </a:prstGeom>
        </p:spPr>
        <p:txBody>
          <a:bodyPr anchor="t"/>
          <a:lstStyle>
            <a:lvl1pPr>
              <a:defRPr spc="-532" sz="26600"/>
            </a:lvl1pPr>
          </a:lstStyle>
          <a:p>
            <a:pPr/>
            <a:r>
              <a:t>Título do Slide</a:t>
            </a:r>
          </a:p>
        </p:txBody>
      </p:sp>
      <p:sp>
        <p:nvSpPr>
          <p:cNvPr id="6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a Seção"/>
          <p:cNvSpPr txBox="1"/>
          <p:nvPr>
            <p:ph type="title" hasCustomPrompt="1"/>
          </p:nvPr>
        </p:nvSpPr>
        <p:spPr>
          <a:xfrm>
            <a:off x="6310346" y="19504331"/>
            <a:ext cx="19777005" cy="4184038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Título da Seção</a:t>
            </a:r>
          </a:p>
        </p:txBody>
      </p:sp>
      <p:sp>
        <p:nvSpPr>
          <p:cNvPr id="72" name="Número do Slide"/>
          <p:cNvSpPr txBox="1"/>
          <p:nvPr>
            <p:ph type="sldNum" sz="quarter" idx="2"/>
          </p:nvPr>
        </p:nvSpPr>
        <p:spPr>
          <a:xfrm>
            <a:off x="15745721" y="26616489"/>
            <a:ext cx="895009" cy="9224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o Slide"/>
          <p:cNvSpPr txBox="1"/>
          <p:nvPr>
            <p:ph type="title" hasCustomPrompt="1"/>
          </p:nvPr>
        </p:nvSpPr>
        <p:spPr>
          <a:xfrm>
            <a:off x="6310349" y="16394884"/>
            <a:ext cx="19777002" cy="1291657"/>
          </a:xfrm>
          <a:prstGeom prst="rect">
            <a:avLst/>
          </a:prstGeom>
        </p:spPr>
        <p:txBody>
          <a:bodyPr anchor="t"/>
          <a:lstStyle>
            <a:lvl1pPr>
              <a:defRPr spc="-532" sz="26600"/>
            </a:lvl1pPr>
          </a:lstStyle>
          <a:p>
            <a:pPr/>
            <a:r>
              <a:t>Título do Slide</a:t>
            </a:r>
          </a:p>
        </p:txBody>
      </p:sp>
      <p:sp>
        <p:nvSpPr>
          <p:cNvPr id="80" name="Subtítulo do Slide"/>
          <p:cNvSpPr txBox="1"/>
          <p:nvPr>
            <p:ph type="body" sz="quarter" idx="21" hasCustomPrompt="1"/>
          </p:nvPr>
        </p:nvSpPr>
        <p:spPr>
          <a:xfrm>
            <a:off x="6310349" y="17559182"/>
            <a:ext cx="19777002" cy="841434"/>
          </a:xfrm>
          <a:prstGeom prst="rect">
            <a:avLst/>
          </a:prstGeom>
        </p:spPr>
        <p:txBody>
          <a:bodyPr lIns="41154" tIns="41154" rIns="41154" bIns="41154"/>
          <a:lstStyle>
            <a:lvl1pPr defTabSz="1039824">
              <a:defRPr sz="6880"/>
            </a:lvl1pPr>
          </a:lstStyle>
          <a:p>
            <a:pPr/>
            <a:r>
              <a:t>Subtítulo do Slide</a:t>
            </a:r>
          </a:p>
        </p:txBody>
      </p:sp>
      <p:sp>
        <p:nvSpPr>
          <p:cNvPr id="8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a Agenda"/>
          <p:cNvSpPr txBox="1"/>
          <p:nvPr>
            <p:ph type="title" hasCustomPrompt="1"/>
          </p:nvPr>
        </p:nvSpPr>
        <p:spPr>
          <a:xfrm>
            <a:off x="6310349" y="16394884"/>
            <a:ext cx="19777002" cy="1291794"/>
          </a:xfrm>
          <a:prstGeom prst="rect">
            <a:avLst/>
          </a:prstGeom>
        </p:spPr>
        <p:txBody>
          <a:bodyPr anchor="t"/>
          <a:lstStyle>
            <a:lvl1pPr>
              <a:defRPr spc="-532" sz="26600"/>
            </a:lvl1pPr>
          </a:lstStyle>
          <a:p>
            <a:pPr/>
            <a:r>
              <a:t>Título da Agenda</a:t>
            </a:r>
          </a:p>
        </p:txBody>
      </p:sp>
      <p:sp>
        <p:nvSpPr>
          <p:cNvPr id="89" name="Subtítulo de Agenda"/>
          <p:cNvSpPr txBox="1"/>
          <p:nvPr>
            <p:ph type="body" sz="quarter" idx="21" hasCustomPrompt="1"/>
          </p:nvPr>
        </p:nvSpPr>
        <p:spPr>
          <a:xfrm>
            <a:off x="6310349" y="17559182"/>
            <a:ext cx="19777002" cy="841434"/>
          </a:xfrm>
          <a:prstGeom prst="rect">
            <a:avLst/>
          </a:prstGeom>
        </p:spPr>
        <p:txBody>
          <a:bodyPr lIns="41154" tIns="41154" rIns="41154" bIns="41154"/>
          <a:lstStyle>
            <a:lvl1pPr defTabSz="1039824">
              <a:defRPr sz="6880"/>
            </a:lvl1pPr>
          </a:lstStyle>
          <a:p>
            <a:pPr/>
            <a:r>
              <a:t>Subtítulo de Agenda</a:t>
            </a:r>
          </a:p>
        </p:txBody>
      </p:sp>
      <p:sp>
        <p:nvSpPr>
          <p:cNvPr id="90" name="Nível de Corpo Um…"/>
          <p:cNvSpPr txBox="1"/>
          <p:nvPr>
            <p:ph type="body" sz="quarter" idx="1" hasCustomPrompt="1"/>
          </p:nvPr>
        </p:nvSpPr>
        <p:spPr>
          <a:xfrm>
            <a:off x="6310349" y="19247436"/>
            <a:ext cx="19777002" cy="7431576"/>
          </a:xfrm>
          <a:prstGeom prst="rect">
            <a:avLst/>
          </a:prstGeom>
        </p:spPr>
        <p:txBody>
          <a:bodyPr/>
          <a:lstStyle>
            <a:lvl1pPr>
              <a:spcBef>
                <a:spcPts val="5600"/>
              </a:spcBef>
              <a:defRPr b="0" spc="-171"/>
            </a:lvl1pPr>
            <a:lvl2pPr>
              <a:spcBef>
                <a:spcPts val="5600"/>
              </a:spcBef>
              <a:defRPr b="0" spc="-171"/>
            </a:lvl2pPr>
            <a:lvl3pPr>
              <a:spcBef>
                <a:spcPts val="5600"/>
              </a:spcBef>
              <a:defRPr b="0" spc="-171"/>
            </a:lvl3pPr>
            <a:lvl4pPr>
              <a:spcBef>
                <a:spcPts val="5600"/>
              </a:spcBef>
              <a:defRPr b="0" spc="-171"/>
            </a:lvl4pPr>
            <a:lvl5pPr>
              <a:spcBef>
                <a:spcPts val="5600"/>
              </a:spcBef>
              <a:defRPr b="0" spc="-171"/>
            </a:lvl5pPr>
          </a:lstStyle>
          <a:p>
            <a:pPr/>
            <a:r>
              <a:t>Tópicos da 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a Apresentação"/>
          <p:cNvSpPr txBox="1"/>
          <p:nvPr>
            <p:ph type="title" hasCustomPrompt="1"/>
          </p:nvPr>
        </p:nvSpPr>
        <p:spPr>
          <a:xfrm>
            <a:off x="6310346" y="17741038"/>
            <a:ext cx="19777005" cy="41840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7" tIns="45727" rIns="45727" bIns="45727" anchor="b">
            <a:normAutofit fontScale="100000" lnSpcReduction="0"/>
          </a:bodyPr>
          <a:lstStyle/>
          <a:p>
            <a:pPr/>
            <a:r>
              <a:t>Título da Apresentação</a:t>
            </a:r>
          </a:p>
        </p:txBody>
      </p:sp>
      <p:sp>
        <p:nvSpPr>
          <p:cNvPr id="3" name="Nível de Corpo Um…"/>
          <p:cNvSpPr txBox="1"/>
          <p:nvPr>
            <p:ph type="body" idx="1" hasCustomPrompt="1"/>
          </p:nvPr>
        </p:nvSpPr>
        <p:spPr>
          <a:xfrm>
            <a:off x="6305707" y="21925072"/>
            <a:ext cx="19777002" cy="17147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7" tIns="45727" rIns="45727" bIns="45727">
            <a:normAutofit fontScale="100000" lnSpcReduction="0"/>
          </a:bodyPr>
          <a:lstStyle/>
          <a:p>
            <a:pPr/>
            <a:r>
              <a:t>Subtítulo da Apresentação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15745721" y="26612681"/>
            <a:ext cx="895009" cy="922442"/>
          </a:xfrm>
          <a:prstGeom prst="rect">
            <a:avLst/>
          </a:prstGeom>
          <a:ln w="3175">
            <a:miter lim="400000"/>
          </a:ln>
        </p:spPr>
        <p:txBody>
          <a:bodyPr wrap="none" lIns="45727" tIns="45727" rIns="45727" bIns="45727" anchor="b">
            <a:spAutoFit/>
          </a:bodyPr>
          <a:lstStyle>
            <a:lvl1pPr defTabSz="1839689">
              <a:defRPr sz="56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728" strike="noStrike" sz="36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728" strike="noStrike" sz="36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728" strike="noStrike" sz="36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728" strike="noStrike" sz="36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728" strike="noStrike" sz="36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728" strike="noStrike" sz="36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728" strike="noStrike" sz="36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728" strike="noStrike" sz="36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76785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728" strike="noStrike" sz="36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7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7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7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7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7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7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7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7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5995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7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18396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BG Banner SBSBL Nucleovet 2026.jpg" descr="BG Banner SBSBL Nucleovet 20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06" y="12700"/>
            <a:ext cx="32395288" cy="43192700"/>
          </a:xfrm>
          <a:prstGeom prst="rect">
            <a:avLst/>
          </a:prstGeom>
          <a:ln w="3175">
            <a:miter lim="400000"/>
          </a:ln>
        </p:spPr>
      </p:pic>
      <p:sp>
        <p:nvSpPr>
          <p:cNvPr id="152" name="TÍTULO DO RESUMO"/>
          <p:cNvSpPr txBox="1"/>
          <p:nvPr/>
        </p:nvSpPr>
        <p:spPr>
          <a:xfrm>
            <a:off x="3048250" y="6297238"/>
            <a:ext cx="27323468" cy="12194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126" tIns="42126" rIns="42126" bIns="42126">
            <a:spAutoFit/>
          </a:bodyPr>
          <a:lstStyle>
            <a:lvl1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b="1" sz="8000">
                <a:solidFill>
                  <a:srgbClr val="2962A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TÍTULO DO RESUMO</a:t>
            </a:r>
          </a:p>
        </p:txBody>
      </p:sp>
      <p:sp>
        <p:nvSpPr>
          <p:cNvPr id="153" name="PrimeiroAutor¹, Segundo Autor², Autor apresentador¹*"/>
          <p:cNvSpPr txBox="1"/>
          <p:nvPr/>
        </p:nvSpPr>
        <p:spPr>
          <a:xfrm>
            <a:off x="3950949" y="8668522"/>
            <a:ext cx="26107471" cy="10494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126" tIns="42126" rIns="42126" bIns="42126">
            <a:spAutoFit/>
          </a:bodyPr>
          <a:lstStyle/>
          <a:p>
            <a:pPr defTabSz="457200">
              <a:defRPr spc="-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PrimeiroAutor¹, Segundo Autor², </a:t>
            </a:r>
            <a:r>
              <a:rPr u="sng"/>
              <a:t>Autor apresentador</a:t>
            </a:r>
            <a:r>
              <a:t>¹*</a:t>
            </a:r>
            <a:endParaRPr i="1" spc="0" sz="2200">
              <a:latin typeface="Gill Sans MT"/>
              <a:ea typeface="Gill Sans MT"/>
              <a:cs typeface="Gill Sans MT"/>
              <a:sym typeface="Gill Sans MT"/>
            </a:endParaRPr>
          </a:p>
        </p:txBody>
      </p:sp>
      <p:sp>
        <p:nvSpPr>
          <p:cNvPr id="154" name="MATERIAL E MÉTODOS"/>
          <p:cNvSpPr txBox="1"/>
          <p:nvPr/>
        </p:nvSpPr>
        <p:spPr>
          <a:xfrm>
            <a:off x="1720485" y="21781558"/>
            <a:ext cx="13520954" cy="750943"/>
          </a:xfrm>
          <a:prstGeom prst="rect">
            <a:avLst/>
          </a:prstGeom>
          <a:solidFill>
            <a:srgbClr val="2962AB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126" tIns="42126" rIns="42126" bIns="42126">
            <a:spAutoFit/>
          </a:bodyPr>
          <a:lstStyle>
            <a:lvl1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b="1" sz="4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MATERIAL E MÉTODOS </a:t>
            </a:r>
          </a:p>
        </p:txBody>
      </p:sp>
      <p:sp>
        <p:nvSpPr>
          <p:cNvPr id="155" name="RESULTADOS E DISCUSSÃO"/>
          <p:cNvSpPr txBox="1"/>
          <p:nvPr/>
        </p:nvSpPr>
        <p:spPr>
          <a:xfrm>
            <a:off x="16742216" y="11734786"/>
            <a:ext cx="13520954" cy="750942"/>
          </a:xfrm>
          <a:prstGeom prst="rect">
            <a:avLst/>
          </a:prstGeom>
          <a:solidFill>
            <a:srgbClr val="2962AB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126" tIns="42126" rIns="42126" bIns="42126">
            <a:spAutoFit/>
          </a:bodyPr>
          <a:lstStyle>
            <a:lvl1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b="1" sz="4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RESULTADOS E DISCUSSÃO</a:t>
            </a:r>
          </a:p>
        </p:txBody>
      </p:sp>
      <p:sp>
        <p:nvSpPr>
          <p:cNvPr id="156" name="AGRADECIMENTOS"/>
          <p:cNvSpPr txBox="1"/>
          <p:nvPr/>
        </p:nvSpPr>
        <p:spPr>
          <a:xfrm>
            <a:off x="16742216" y="39668115"/>
            <a:ext cx="13520954" cy="750942"/>
          </a:xfrm>
          <a:prstGeom prst="rect">
            <a:avLst/>
          </a:prstGeom>
          <a:solidFill>
            <a:srgbClr val="2962AB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126" tIns="42126" rIns="42126" bIns="42126">
            <a:spAutoFit/>
          </a:bodyPr>
          <a:lstStyle>
            <a:lvl1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b="1" sz="4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AGRADECIMENTOS</a:t>
            </a:r>
          </a:p>
        </p:txBody>
      </p:sp>
      <p:sp>
        <p:nvSpPr>
          <p:cNvPr id="157" name="CONCLUSÃO"/>
          <p:cNvSpPr txBox="1"/>
          <p:nvPr/>
        </p:nvSpPr>
        <p:spPr>
          <a:xfrm>
            <a:off x="16742216" y="30930515"/>
            <a:ext cx="13520954" cy="750942"/>
          </a:xfrm>
          <a:prstGeom prst="rect">
            <a:avLst/>
          </a:prstGeom>
          <a:solidFill>
            <a:srgbClr val="2962AB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126" tIns="42126" rIns="42126" bIns="42126">
            <a:spAutoFit/>
          </a:bodyPr>
          <a:lstStyle>
            <a:lvl1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b="1" sz="4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CONCLUSÃO</a:t>
            </a:r>
          </a:p>
        </p:txBody>
      </p:sp>
      <p:sp>
        <p:nvSpPr>
          <p:cNvPr id="158" name="INTRODUÇÃO"/>
          <p:cNvSpPr txBox="1"/>
          <p:nvPr/>
        </p:nvSpPr>
        <p:spPr>
          <a:xfrm>
            <a:off x="1720485" y="11734786"/>
            <a:ext cx="13520954" cy="750942"/>
          </a:xfrm>
          <a:prstGeom prst="rect">
            <a:avLst/>
          </a:prstGeom>
          <a:solidFill>
            <a:srgbClr val="2962AB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126" tIns="42126" rIns="42126" bIns="42126">
            <a:spAutoFit/>
          </a:bodyPr>
          <a:lstStyle>
            <a:lvl1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b="1" sz="4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INTRODUÇÃO</a:t>
            </a:r>
          </a:p>
        </p:txBody>
      </p:sp>
      <p:sp>
        <p:nvSpPr>
          <p:cNvPr id="159" name="1Universidade do Oeste de Santa Catarina – UNOESC, Xanxerê-SC, 2Empresa privada, Nova Itaberaba-SC.…"/>
          <p:cNvSpPr txBox="1"/>
          <p:nvPr/>
        </p:nvSpPr>
        <p:spPr>
          <a:xfrm>
            <a:off x="1720485" y="10014722"/>
            <a:ext cx="26107471" cy="11360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126" tIns="42126" rIns="42126" bIns="42126">
            <a:spAutoFit/>
          </a:bodyPr>
          <a:lstStyle/>
          <a:p>
            <a:pPr algn="l" defTabSz="914400">
              <a:tabLst>
                <a:tab pos="2692400" algn="r"/>
                <a:tab pos="5397500" algn="r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  <a:tab pos="14376400" algn="l"/>
                <a:tab pos="14820900" algn="l"/>
                <a:tab pos="15265400" algn="l"/>
                <a:tab pos="15722600" algn="l"/>
                <a:tab pos="16167100" algn="l"/>
                <a:tab pos="16611600" algn="l"/>
                <a:tab pos="17068800" algn="l"/>
                <a:tab pos="17513300" algn="l"/>
                <a:tab pos="17970500" algn="l"/>
              </a:tabLst>
              <a:defRPr baseline="30000" i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</a:t>
            </a:r>
            <a:r>
              <a:rPr baseline="0"/>
              <a:t>Universidade do Oeste de Santa Catarina – UNOESC, Xanxerê-SC, </a:t>
            </a:r>
            <a:r>
              <a:t>2</a:t>
            </a:r>
            <a:r>
              <a:rPr baseline="0"/>
              <a:t>Empresa privada, Nova Itaberaba-SC.</a:t>
            </a:r>
          </a:p>
          <a:p>
            <a:pPr algn="l" defTabSz="914400">
              <a:tabLst>
                <a:tab pos="2692400" algn="r"/>
                <a:tab pos="5397500" algn="r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  <a:tab pos="14376400" algn="l"/>
                <a:tab pos="14820900" algn="l"/>
                <a:tab pos="15265400" algn="l"/>
                <a:tab pos="15722600" algn="l"/>
                <a:tab pos="16167100" algn="l"/>
                <a:tab pos="16611600" algn="l"/>
                <a:tab pos="17068800" algn="l"/>
                <a:tab pos="17513300" algn="l"/>
                <a:tab pos="17970500" algn="l"/>
              </a:tabLst>
              <a:defRPr i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* e-mail: email.do@presentador.edu.br</a:t>
            </a:r>
          </a:p>
        </p:txBody>
      </p:sp>
      <p:sp>
        <p:nvSpPr>
          <p:cNvPr id="160" name="Oportunidade de incluir imagens que facilitem o entendimento;…"/>
          <p:cNvSpPr txBox="1"/>
          <p:nvPr/>
        </p:nvSpPr>
        <p:spPr>
          <a:xfrm>
            <a:off x="1720485" y="12997203"/>
            <a:ext cx="13174824" cy="29163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126" tIns="42126" rIns="42126" bIns="42126">
            <a:spAutoFit/>
          </a:bodyPr>
          <a:lstStyle/>
          <a:p>
            <a:pPr marL="571500" indent="-571500" algn="l" defTabSz="914400">
              <a:spcBef>
                <a:spcPts val="600"/>
              </a:spcBef>
              <a:buSzPct val="100000"/>
              <a:buChar char="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Oportunidade de incluir imagens que facilitem o entendimento;</a:t>
            </a:r>
            <a:endParaRPr>
              <a:latin typeface="Gill Sans MT"/>
              <a:ea typeface="Gill Sans MT"/>
              <a:cs typeface="Gill Sans MT"/>
              <a:sym typeface="Gill Sans MT"/>
            </a:endParaRPr>
          </a:p>
          <a:p>
            <a:pPr marL="571500" indent="-571500" algn="l" defTabSz="914400">
              <a:spcBef>
                <a:spcPts val="600"/>
              </a:spcBef>
              <a:buSzPct val="100000"/>
              <a:buChar char="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Letras em outras cores, esquemas, fluxogramas. </a:t>
            </a:r>
            <a:endParaRPr>
              <a:latin typeface="Gill Sans MT"/>
              <a:ea typeface="Gill Sans MT"/>
              <a:cs typeface="Gill Sans MT"/>
              <a:sym typeface="Gill Sans MT"/>
            </a:endParaRPr>
          </a:p>
          <a:p>
            <a:pPr marL="571500" indent="-571500" algn="l" defTabSz="914400">
              <a:spcBef>
                <a:spcPts val="600"/>
              </a:spcBef>
              <a:buSzPct val="100000"/>
              <a:buChar char="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Recomendação: Texto com fonte Arial, tamanho 36 ou maior.</a:t>
            </a:r>
            <a:endParaRPr>
              <a:latin typeface="Gill Sans MT"/>
              <a:ea typeface="Gill Sans MT"/>
              <a:cs typeface="Gill Sans MT"/>
              <a:sym typeface="Gill Sans MT"/>
            </a:endParaRPr>
          </a:p>
        </p:txBody>
      </p:sp>
      <p:sp>
        <p:nvSpPr>
          <p:cNvPr id="161" name="Oportunidade de incluir imagens que facilitem o entendimento;…"/>
          <p:cNvSpPr txBox="1"/>
          <p:nvPr/>
        </p:nvSpPr>
        <p:spPr>
          <a:xfrm>
            <a:off x="1557183" y="23710788"/>
            <a:ext cx="13174824" cy="58246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126" tIns="42126" rIns="42126" bIns="42126">
            <a:spAutoFit/>
          </a:bodyPr>
          <a:lstStyle/>
          <a:p>
            <a:pPr marL="571500" indent="-571500" algn="l" defTabSz="914400">
              <a:spcBef>
                <a:spcPts val="600"/>
              </a:spcBef>
              <a:buSzPct val="100000"/>
              <a:buChar char="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Oportunidade de incluir imagens que facilitem o entendimento;</a:t>
            </a:r>
            <a:endParaRPr>
              <a:latin typeface="Gill Sans MT"/>
              <a:ea typeface="Gill Sans MT"/>
              <a:cs typeface="Gill Sans MT"/>
              <a:sym typeface="Gill Sans MT"/>
            </a:endParaRPr>
          </a:p>
          <a:p>
            <a:pPr marL="571500" indent="-571500" algn="l" defTabSz="914400">
              <a:spcBef>
                <a:spcPts val="600"/>
              </a:spcBef>
              <a:buSzPct val="100000"/>
              <a:buChar char="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Letras em outras cores, esquemas, fluxogramas. </a:t>
            </a:r>
            <a:endParaRPr>
              <a:latin typeface="Gill Sans MT"/>
              <a:ea typeface="Gill Sans MT"/>
              <a:cs typeface="Gill Sans MT"/>
              <a:sym typeface="Gill Sans MT"/>
            </a:endParaRPr>
          </a:p>
          <a:p>
            <a:pPr marL="571500" indent="-571500" algn="l" defTabSz="914400">
              <a:spcBef>
                <a:spcPts val="600"/>
              </a:spcBef>
              <a:buSzPct val="100000"/>
              <a:buChar char="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Recomendação: Texto com fonte Arial, tamanho 36 ou maior.</a:t>
            </a:r>
          </a:p>
          <a:p>
            <a:pPr marL="571500" indent="-571500" algn="just" defTabSz="914400">
              <a:spcBef>
                <a:spcPts val="600"/>
              </a:spcBef>
              <a:buSzPct val="100000"/>
              <a:buChar char="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b="1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Análise estatística</a:t>
            </a:r>
            <a:r>
              <a:rPr b="0"/>
              <a:t>: Os dados foram submetidos a análise de variância (ANOVA) e quando significativas (p&lt;0,05) as médias foram comparadas pelo teste de Tukey a 5% de probabilidade.</a:t>
            </a:r>
            <a:endParaRPr>
              <a:latin typeface="Gill Sans MT"/>
              <a:ea typeface="Gill Sans MT"/>
              <a:cs typeface="Gill Sans MT"/>
              <a:sym typeface="Gill Sans MT"/>
            </a:endParaRPr>
          </a:p>
          <a:p>
            <a:pPr marL="571500" indent="-571500" algn="just" defTabSz="914400">
              <a:spcBef>
                <a:spcPts val="600"/>
              </a:spcBef>
              <a:buSzPct val="100000"/>
              <a:buChar char="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Gill Sans MT"/>
              <a:ea typeface="Gill Sans MT"/>
              <a:cs typeface="Gill Sans MT"/>
              <a:sym typeface="Gill Sans MT"/>
            </a:endParaRPr>
          </a:p>
        </p:txBody>
      </p:sp>
      <p:pic>
        <p:nvPicPr>
          <p:cNvPr id="162" name="Imagem 9" descr="Imagem 9"/>
          <p:cNvPicPr>
            <a:picLocks noChangeAspect="1"/>
          </p:cNvPicPr>
          <p:nvPr/>
        </p:nvPicPr>
        <p:blipFill>
          <a:blip r:embed="rId3">
            <a:extLst/>
          </a:blip>
          <a:srcRect l="0" t="0" r="0" b="15083"/>
          <a:stretch>
            <a:fillRect/>
          </a:stretch>
        </p:blipFill>
        <p:spPr>
          <a:xfrm>
            <a:off x="1557183" y="29386296"/>
            <a:ext cx="13174688" cy="3930875"/>
          </a:xfrm>
          <a:prstGeom prst="rect">
            <a:avLst/>
          </a:prstGeom>
          <a:ln w="3175">
            <a:miter lim="400000"/>
          </a:ln>
        </p:spPr>
      </p:pic>
      <p:sp>
        <p:nvSpPr>
          <p:cNvPr id="163" name="Figura 1. Padrão de avaliação do dano por geada nas lâminas foliares 7 dias após a ocorrência do evento climático. Fonte: Khral e Marocco (2019)."/>
          <p:cNvSpPr txBox="1"/>
          <p:nvPr/>
        </p:nvSpPr>
        <p:spPr>
          <a:xfrm>
            <a:off x="1557183" y="33723343"/>
            <a:ext cx="13174824" cy="16694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126" tIns="42126" rIns="42126" bIns="42126">
            <a:spAutoFit/>
          </a:bodyPr>
          <a:lstStyle>
            <a:lvl1pPr algn="l" defTabSz="914400"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Figura 1. Padrão de avaliação do dano por geada nas lâminas foliares 7 dias após a ocorrência do evento climático. Fonte: Khral e Marocco (2019).</a:t>
            </a:r>
          </a:p>
        </p:txBody>
      </p:sp>
      <p:graphicFrame>
        <p:nvGraphicFramePr>
          <p:cNvPr id="164" name="Tabela 15"/>
          <p:cNvGraphicFramePr/>
          <p:nvPr/>
        </p:nvGraphicFramePr>
        <p:xfrm>
          <a:off x="16590257" y="15219759"/>
          <a:ext cx="15313914" cy="763450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76793"/>
                <a:gridCol w="2026165"/>
                <a:gridCol w="2247100"/>
                <a:gridCol w="1972986"/>
                <a:gridCol w="2082595"/>
                <a:gridCol w="2082595"/>
                <a:gridCol w="2125680"/>
              </a:tblGrid>
              <a:tr h="581314">
                <a:tc rowSpan="2"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b="1"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Espécie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5E5E5E"/>
                      </a:solidFill>
                    </a:lnT>
                    <a:lnB w="12700">
                      <a:miter lim="400000"/>
                    </a:lnB>
                  </a:tcPr>
                </a:tc>
                <a:tc gridSpan="2" rowSpan="2"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b="1"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 dano nas folhas
 (26/06) (08/07)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5E5E5E"/>
                      </a:solidFill>
                    </a:lnT>
                    <a:lnB w="12700">
                      <a:solidFill>
                        <a:srgbClr val="5E5E5E"/>
                      </a:solidFill>
                    </a:lnB>
                  </a:tcPr>
                </a:tc>
                <a:tc rowSpan="2" hMerge="1">
                  <a:tcPr/>
                </a:tc>
                <a:tc gridSpan="4"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b="1"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 de retorno DPP/DPP pré-geada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5E5E5E"/>
                      </a:solidFill>
                    </a:lnT>
                    <a:lnB w="12700">
                      <a:miter lim="400000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58738">
                <a:tc vMerge="1">
                  <a:tcPr/>
                </a:tc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b="1"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02/nov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5E5E5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b="1"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02/dez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5E5E5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b="1"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02/jan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5E5E5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b="1"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02/fev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5E5E5E"/>
                      </a:solidFill>
                    </a:lnB>
                  </a:tcPr>
                </a:tc>
              </a:tr>
              <a:tr h="581314"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C. Braúna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99 c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5E5E5E"/>
                      </a:solidFill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 c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5E5E5E"/>
                      </a:solidFill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b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5E5E5E"/>
                      </a:solidFill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b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5E5E5E"/>
                      </a:solidFill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d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5E5E5E"/>
                      </a:solidFill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d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5E5E5E"/>
                      </a:solidFill>
                    </a:lnT>
                    <a:lnB w="12700">
                      <a:miter lim="400000"/>
                    </a:lnB>
                  </a:tcPr>
                </a:tc>
              </a:tr>
              <a:tr h="581314"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C. Mavuno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98 c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98 c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b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b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d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d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81314"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MG5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94 bc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72 bc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 b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 ab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 cd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 cd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81314"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Tangola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 c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 bc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 ab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a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 bcd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 bc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81314"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C.Paredão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96 c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97 c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 ab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 ab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 abc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 cd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81314"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C. Aruana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 c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 bc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 ab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93 a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111abc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 abc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81314"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C. Prima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 ab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 ab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 ab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 a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 abc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92 abc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81314"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C. Áries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98 c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 bc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59 ab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 a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123 ab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126 ab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81314"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Tifton 85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 bc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 abc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 ab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a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100abc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92 abc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81314"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M. Gigante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 a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a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94 a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89 a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151 a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145 a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81314"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EPM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5E5E5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10,6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5E5E5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10,6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5E5E5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5E5E5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5E5E5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5E5E5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defRPr sz="1800"/>
                      </a:pPr>
                      <a:r>
                        <a:rPr sz="3600">
                          <a:solidFill>
                            <a:srgbClr val="1515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5E5E5E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165" name="Missioneira Gigante, Capim Prima, Áries e Tifton 85Maior tolerância ao frio;…"/>
          <p:cNvSpPr txBox="1"/>
          <p:nvPr/>
        </p:nvSpPr>
        <p:spPr>
          <a:xfrm>
            <a:off x="16742216" y="32011122"/>
            <a:ext cx="13174825" cy="28124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126" tIns="42126" rIns="42126" bIns="42126">
            <a:spAutoFit/>
          </a:bodyPr>
          <a:lstStyle/>
          <a:p>
            <a:pPr algn="just" defTabSz="914400"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Missioneira Gigante, Capim Prima, Áries e Tifton 85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Maior tolerância ao frio;</a:t>
            </a:r>
          </a:p>
          <a:p>
            <a:pPr algn="just" defTabSz="914400"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 uso de informações generalistas quanto a “tolerância ao frio” podem incorrer no estabelecimento de plantas em regiões onde a ocorrência de geadas pode comprometer sua perenidade.</a:t>
            </a:r>
          </a:p>
        </p:txBody>
      </p:sp>
      <p:sp>
        <p:nvSpPr>
          <p:cNvPr id="166" name="KRAHL, G.; MAROCCO, D. H. Manejo para a recuperação de forrageiras perenes estivais a danos por geadas. Revista Brasileira de Agropecuária Sustentável, v.9, n.3, p.78-86, 2019."/>
          <p:cNvSpPr txBox="1"/>
          <p:nvPr/>
        </p:nvSpPr>
        <p:spPr>
          <a:xfrm>
            <a:off x="16742216" y="37059220"/>
            <a:ext cx="12960002" cy="22028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126" tIns="42126" rIns="42126" bIns="42126">
            <a:spAutoFit/>
          </a:bodyPr>
          <a:lstStyle/>
          <a:p>
            <a:pPr algn="just" defTabSz="914400"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KRAHL, G.; MAROCCO, D. H. Manejo para a recuperação de forrageiras perenes estivais a danos por geadas. </a:t>
            </a:r>
            <a:r>
              <a:rPr b="1"/>
              <a:t>Revista Brasileira de Agropecuária Sustentável</a:t>
            </a:r>
            <a:r>
              <a:t>, v.9, n.3, p.78-86, 2019. </a:t>
            </a:r>
          </a:p>
        </p:txBody>
      </p:sp>
      <p:sp>
        <p:nvSpPr>
          <p:cNvPr id="167" name="REFERÊNCIAS"/>
          <p:cNvSpPr txBox="1"/>
          <p:nvPr/>
        </p:nvSpPr>
        <p:spPr>
          <a:xfrm>
            <a:off x="16742216" y="35426315"/>
            <a:ext cx="13520954" cy="750942"/>
          </a:xfrm>
          <a:prstGeom prst="rect">
            <a:avLst/>
          </a:prstGeom>
          <a:solidFill>
            <a:srgbClr val="2962AB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126" tIns="42126" rIns="42126" bIns="42126">
            <a:spAutoFit/>
          </a:bodyPr>
          <a:lstStyle>
            <a:lvl1pPr defTabSz="914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b="1" sz="4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REFERÊNCIAS</a:t>
            </a:r>
          </a:p>
        </p:txBody>
      </p:sp>
      <p:sp>
        <p:nvSpPr>
          <p:cNvPr id="168" name="Recomendação: Texto com fonte Arial, tamanho 36 ou maior. Pode-se utilizar o logo das instituições."/>
          <p:cNvSpPr txBox="1"/>
          <p:nvPr/>
        </p:nvSpPr>
        <p:spPr>
          <a:xfrm>
            <a:off x="16742216" y="41497715"/>
            <a:ext cx="12960002" cy="11360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126" tIns="42126" rIns="42126" bIns="42126">
            <a:spAutoFit/>
          </a:bodyPr>
          <a:lstStyle>
            <a:lvl1pPr algn="just" defTabSz="914400"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Recomendação: Texto com fonte Arial, tamanho 36 ou maior. Pode-se utilizar o logo das instituições.</a:t>
            </a:r>
          </a:p>
        </p:txBody>
      </p:sp>
      <p:sp>
        <p:nvSpPr>
          <p:cNvPr id="169" name="Médias seguidas de letras diferentes na coluna diferem entre si pelo teste de Tukey a 5% de probabilidade (p&lt;0,05)."/>
          <p:cNvSpPr txBox="1"/>
          <p:nvPr/>
        </p:nvSpPr>
        <p:spPr>
          <a:xfrm>
            <a:off x="16742216" y="23773454"/>
            <a:ext cx="14285415" cy="10107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126" tIns="42126" rIns="42126" bIns="42126">
            <a:spAutoFit/>
          </a:bodyPr>
          <a:lstStyle>
            <a:lvl1pPr algn="just" defTabSz="914400"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Médias seguidas de letras diferentes na coluna diferem entre si pelo teste de Tukey a 5% de probabilidade (p&lt;0,05). </a:t>
            </a:r>
          </a:p>
        </p:txBody>
      </p:sp>
      <p:pic>
        <p:nvPicPr>
          <p:cNvPr id="170" name="Imagem 1" descr="Imagem 1"/>
          <p:cNvPicPr>
            <a:picLocks noChangeAspect="1"/>
          </p:cNvPicPr>
          <p:nvPr/>
        </p:nvPicPr>
        <p:blipFill>
          <a:blip r:embed="rId4">
            <a:extLst/>
          </a:blip>
          <a:srcRect l="0" t="19990" r="14515" b="24818"/>
          <a:stretch>
            <a:fillRect/>
          </a:stretch>
        </p:blipFill>
        <p:spPr>
          <a:xfrm>
            <a:off x="16742216" y="24862281"/>
            <a:ext cx="13287618" cy="4610346"/>
          </a:xfrm>
          <a:prstGeom prst="rect">
            <a:avLst/>
          </a:prstGeom>
          <a:ln w="3175">
            <a:miter lim="400000"/>
          </a:ln>
        </p:spPr>
      </p:pic>
      <p:sp>
        <p:nvSpPr>
          <p:cNvPr id="171" name="Figura 2. Danos causados pela geada em pastagens perenes de verão durante o inverno de 2022."/>
          <p:cNvSpPr txBox="1"/>
          <p:nvPr/>
        </p:nvSpPr>
        <p:spPr>
          <a:xfrm>
            <a:off x="16742216" y="29633598"/>
            <a:ext cx="13174825" cy="11360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126" tIns="42126" rIns="42126" bIns="42126">
            <a:spAutoFit/>
          </a:bodyPr>
          <a:lstStyle>
            <a:lvl1pPr algn="just" defTabSz="914400"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Figura 2. Danos causados pela geada em pastagens perenes de verão durante o inverno de 2022. </a:t>
            </a:r>
          </a:p>
        </p:txBody>
      </p:sp>
      <p:sp>
        <p:nvSpPr>
          <p:cNvPr id="172" name="Tabela 1. Percentual de dano foliar por geada e percentual de retorno dos perfilhos em relação ao número de perfilhos pré-geada de espécies forrageiras perenes de verão durante o inverno de 2022."/>
          <p:cNvSpPr txBox="1"/>
          <p:nvPr/>
        </p:nvSpPr>
        <p:spPr>
          <a:xfrm>
            <a:off x="16742216" y="12997203"/>
            <a:ext cx="13174825" cy="22028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126" tIns="42126" rIns="42126" bIns="42126">
            <a:spAutoFit/>
          </a:bodyPr>
          <a:lstStyle>
            <a:lvl1pPr algn="l" defTabSz="914400"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Tabela 1. Percentual de dano foliar por geada e percentual de retorno dos perfilhos em relação ao número de perfilhos pré-geada de espécies forrageiras perenes de verão durante o inverno de 2022.</a:t>
            </a:r>
          </a:p>
        </p:txBody>
      </p:sp>
      <p:sp>
        <p:nvSpPr>
          <p:cNvPr id="173" name="Objetivo: Determinar…"/>
          <p:cNvSpPr txBox="1"/>
          <p:nvPr/>
        </p:nvSpPr>
        <p:spPr>
          <a:xfrm>
            <a:off x="1847485" y="17796910"/>
            <a:ext cx="13174824" cy="6026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126" tIns="42126" rIns="42126" bIns="42126">
            <a:spAutoFit/>
          </a:bodyPr>
          <a:lstStyle>
            <a:lvl1pPr algn="l" defTabSz="914400">
              <a:spcBef>
                <a:spcPts val="600"/>
              </a:spcBef>
              <a:buFont typeface="Wingdings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Objetivo: Determinar…</a:t>
            </a:r>
          </a:p>
        </p:txBody>
      </p:sp>
      <p:sp>
        <p:nvSpPr>
          <p:cNvPr id="174" name="Essa seção é opcional"/>
          <p:cNvSpPr txBox="1"/>
          <p:nvPr/>
        </p:nvSpPr>
        <p:spPr>
          <a:xfrm>
            <a:off x="16742216" y="36316890"/>
            <a:ext cx="13174825" cy="6026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126" tIns="42126" rIns="42126" bIns="42126">
            <a:spAutoFit/>
          </a:bodyPr>
          <a:lstStyle>
            <a:lvl1pPr algn="l" defTabSz="914400">
              <a:spcBef>
                <a:spcPts val="600"/>
              </a:spcBef>
              <a:buFont typeface="Wingdings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Essa seção é opcional</a:t>
            </a:r>
          </a:p>
        </p:txBody>
      </p:sp>
      <p:sp>
        <p:nvSpPr>
          <p:cNvPr id="175" name="Essa seção é opcional"/>
          <p:cNvSpPr txBox="1"/>
          <p:nvPr/>
        </p:nvSpPr>
        <p:spPr>
          <a:xfrm>
            <a:off x="16742216" y="40657037"/>
            <a:ext cx="13174825" cy="6026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2126" tIns="42126" rIns="42126" bIns="42126">
            <a:spAutoFit/>
          </a:bodyPr>
          <a:lstStyle>
            <a:lvl1pPr algn="l" defTabSz="914400">
              <a:spcBef>
                <a:spcPts val="600"/>
              </a:spcBef>
              <a:buFont typeface="Wingdings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3400" algn="l"/>
                <a:tab pos="9880600" algn="l"/>
                <a:tab pos="10325100" algn="l"/>
                <a:tab pos="10782300" algn="l"/>
                <a:tab pos="11226800" algn="l"/>
                <a:tab pos="11671300" algn="l"/>
                <a:tab pos="12128500" algn="l"/>
                <a:tab pos="12573000" algn="l"/>
                <a:tab pos="13017500" algn="l"/>
                <a:tab pos="13474700" algn="l"/>
                <a:tab pos="13919200" algn="l"/>
              </a:tabLst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Essa seção é opcional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5727" tIns="45727" rIns="45727" bIns="45727" numCol="1" spcCol="38100" rtlCol="0" anchor="ctr" upright="0">
        <a:spAutoFit/>
      </a:bodyPr>
      <a:lstStyle>
        <a:defPPr marL="0" marR="0" indent="0" algn="ctr" defTabSz="25995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5727" tIns="45727" rIns="45727" bIns="45727" numCol="1" spcCol="38100" rtlCol="0" anchor="ctr" upright="0">
        <a:spAutoFit/>
      </a:bodyPr>
      <a:lstStyle>
        <a:defPPr marL="0" marR="0" indent="0" algn="ctr" defTabSz="76785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5727" tIns="45727" rIns="45727" bIns="45727" numCol="1" spcCol="38100" rtlCol="0" anchor="ctr" upright="0">
        <a:spAutoFit/>
      </a:bodyPr>
      <a:lstStyle>
        <a:defPPr marL="0" marR="0" indent="0" algn="ctr" defTabSz="25995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5727" tIns="45727" rIns="45727" bIns="45727" numCol="1" spcCol="38100" rtlCol="0" anchor="ctr" upright="0">
        <a:spAutoFit/>
      </a:bodyPr>
      <a:lstStyle>
        <a:defPPr marL="0" marR="0" indent="0" algn="ctr" defTabSz="76785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